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60" r:id="rId4"/>
    <p:sldId id="261" r:id="rId5"/>
    <p:sldId id="272" r:id="rId6"/>
    <p:sldId id="264" r:id="rId7"/>
    <p:sldId id="265" r:id="rId8"/>
    <p:sldId id="266" r:id="rId9"/>
    <p:sldId id="281" r:id="rId10"/>
    <p:sldId id="283" r:id="rId11"/>
    <p:sldId id="267" r:id="rId12"/>
    <p:sldId id="284" r:id="rId13"/>
    <p:sldId id="269" r:id="rId14"/>
    <p:sldId id="273" r:id="rId15"/>
    <p:sldId id="280" r:id="rId16"/>
    <p:sldId id="275" r:id="rId17"/>
    <p:sldId id="279" r:id="rId18"/>
    <p:sldId id="282" r:id="rId19"/>
    <p:sldId id="285" r:id="rId20"/>
    <p:sldId id="290" r:id="rId21"/>
    <p:sldId id="287" r:id="rId22"/>
    <p:sldId id="286" r:id="rId23"/>
    <p:sldId id="292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6B2"/>
    <a:srgbClr val="CBC5B4"/>
    <a:srgbClr val="C8BFB0"/>
    <a:srgbClr val="7F7F7F"/>
    <a:srgbClr val="F8F8F8"/>
    <a:srgbClr val="EBDEC3"/>
    <a:srgbClr val="E5D4B1"/>
    <a:srgbClr val="E3DCB3"/>
    <a:srgbClr val="C8B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7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8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0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8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4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9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0290F-DC1D-44B7-9C90-DF43A3EFDB8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8AA2-B705-46F5-908E-1D236E5B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1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331"/>
            <a:ext cx="9153331" cy="6885992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917439" y="2428943"/>
            <a:ext cx="3325334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DB33F"/>
              </a:buClr>
              <a:buFont typeface="Arial" panose="020B0604020202020204" pitchFamily="34" charset="0"/>
              <a:buChar char="•"/>
              <a:defRPr sz="3600">
                <a:solidFill>
                  <a:srgbClr val="064F20"/>
                </a:solidFill>
                <a:latin typeface="Verdana" panose="020B0604030504040204" pitchFamily="34" charset="0"/>
                <a:ea typeface="Geneva" pitchFamily="-65" charset="-128"/>
              </a:defRPr>
            </a:lvl1pPr>
            <a:lvl2pPr marL="742950" indent="-285750">
              <a:spcBef>
                <a:spcPct val="20000"/>
              </a:spcBef>
              <a:buClr>
                <a:srgbClr val="6DB33F"/>
              </a:buClr>
              <a:buFont typeface="Arial" panose="020B0604020202020204" pitchFamily="34" charset="0"/>
              <a:buChar char="•"/>
              <a:defRPr sz="2400">
                <a:solidFill>
                  <a:srgbClr val="064F20"/>
                </a:solidFill>
                <a:latin typeface="Verdana" panose="020B0604030504040204" pitchFamily="34" charset="0"/>
                <a:ea typeface="Geneva" pitchFamily="-65" charset="-128"/>
              </a:defRPr>
            </a:lvl2pPr>
            <a:lvl3pPr marL="1143000" indent="-228600">
              <a:spcBef>
                <a:spcPct val="20000"/>
              </a:spcBef>
              <a:buClr>
                <a:srgbClr val="6DB33F"/>
              </a:buClr>
              <a:buFont typeface="Arial" panose="020B0604020202020204" pitchFamily="34" charset="0"/>
              <a:buChar char="•"/>
              <a:defRPr>
                <a:solidFill>
                  <a:srgbClr val="064F20"/>
                </a:solidFill>
                <a:latin typeface="Verdana" panose="020B0604030504040204" pitchFamily="34" charset="0"/>
                <a:ea typeface="Geneva" pitchFamily="-65" charset="-128"/>
              </a:defRPr>
            </a:lvl3pPr>
            <a:lvl4pPr marL="1600200" indent="-228600">
              <a:spcBef>
                <a:spcPct val="20000"/>
              </a:spcBef>
              <a:buClr>
                <a:srgbClr val="6DB33F"/>
              </a:buClr>
              <a:buFont typeface="Arial" panose="020B0604020202020204" pitchFamily="34" charset="0"/>
              <a:buChar char="•"/>
              <a:defRPr sz="1600">
                <a:solidFill>
                  <a:srgbClr val="05401A"/>
                </a:solidFill>
                <a:latin typeface="Verdana" panose="020B0604030504040204" pitchFamily="34" charset="0"/>
                <a:ea typeface="Geneva" pitchFamily="-65" charset="-128"/>
              </a:defRPr>
            </a:lvl4pPr>
            <a:lvl5pPr marL="2057400" indent="-228600">
              <a:spcBef>
                <a:spcPct val="20000"/>
              </a:spcBef>
              <a:buClr>
                <a:srgbClr val="6DB33F"/>
              </a:buClr>
              <a:buSzPct val="95000"/>
              <a:buFont typeface="Arial" panose="020B0604020202020204" pitchFamily="34" charset="0"/>
              <a:buChar char="•"/>
              <a:defRPr sz="1600">
                <a:solidFill>
                  <a:srgbClr val="05401A"/>
                </a:solidFill>
                <a:latin typeface="Verdana" panose="020B0604030504040204" pitchFamily="34" charset="0"/>
                <a:ea typeface="Geneva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B33F"/>
              </a:buClr>
              <a:buSzPct val="95000"/>
              <a:buFont typeface="Arial" panose="020B0604020202020204" pitchFamily="34" charset="0"/>
              <a:buChar char="•"/>
              <a:defRPr sz="1600">
                <a:solidFill>
                  <a:srgbClr val="05401A"/>
                </a:solidFill>
                <a:latin typeface="Verdana" panose="020B0604030504040204" pitchFamily="34" charset="0"/>
                <a:ea typeface="Geneva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B33F"/>
              </a:buClr>
              <a:buSzPct val="95000"/>
              <a:buFont typeface="Arial" panose="020B0604020202020204" pitchFamily="34" charset="0"/>
              <a:buChar char="•"/>
              <a:defRPr sz="1600">
                <a:solidFill>
                  <a:srgbClr val="05401A"/>
                </a:solidFill>
                <a:latin typeface="Verdana" panose="020B0604030504040204" pitchFamily="34" charset="0"/>
                <a:ea typeface="Geneva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B33F"/>
              </a:buClr>
              <a:buSzPct val="95000"/>
              <a:buFont typeface="Arial" panose="020B0604020202020204" pitchFamily="34" charset="0"/>
              <a:buChar char="•"/>
              <a:defRPr sz="1600">
                <a:solidFill>
                  <a:srgbClr val="05401A"/>
                </a:solidFill>
                <a:latin typeface="Verdana" panose="020B0604030504040204" pitchFamily="34" charset="0"/>
                <a:ea typeface="Geneva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B33F"/>
              </a:buClr>
              <a:buSzPct val="95000"/>
              <a:buFont typeface="Arial" panose="020B0604020202020204" pitchFamily="34" charset="0"/>
              <a:buChar char="•"/>
              <a:defRPr sz="1600">
                <a:solidFill>
                  <a:srgbClr val="05401A"/>
                </a:solidFill>
                <a:latin typeface="Verdana" panose="020B0604030504040204" pitchFamily="34" charset="0"/>
                <a:ea typeface="Geneva" pitchFamily="-65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EAST CAIRNGORMS MOORLAND PARTNERSHIP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703" y="6243694"/>
            <a:ext cx="182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Jos Milner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56" y="42864"/>
            <a:ext cx="1510935" cy="717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0" y="962024"/>
            <a:ext cx="7556500" cy="566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0" y="962024"/>
            <a:ext cx="75565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12320"/>
              </p:ext>
            </p:extLst>
          </p:nvPr>
        </p:nvGraphicFramePr>
        <p:xfrm>
          <a:off x="1583388" y="4000505"/>
          <a:ext cx="4988862" cy="1805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612"/>
                <a:gridCol w="1314450"/>
                <a:gridCol w="1828800"/>
              </a:tblGrid>
              <a:tr h="33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Outcome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Species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Hatching success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Curlew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Lapwing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Oystercatcher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89220"/>
              </p:ext>
            </p:extLst>
          </p:nvPr>
        </p:nvGraphicFramePr>
        <p:xfrm>
          <a:off x="1583388" y="1614253"/>
          <a:ext cx="3143613" cy="1651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679"/>
                <a:gridCol w="1286934"/>
              </a:tblGrid>
              <a:tr h="3303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Outcome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Hatched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Failed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Unknown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183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56" y="42864"/>
            <a:ext cx="1510935" cy="71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624" y="1110216"/>
            <a:ext cx="2743200" cy="22081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9460" y="51808"/>
            <a:ext cx="543178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Wader productivity monitoring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60" y="855087"/>
            <a:ext cx="386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Results from 2018 &amp; 2019 seasons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462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652826"/>
              </p:ext>
            </p:extLst>
          </p:nvPr>
        </p:nvGraphicFramePr>
        <p:xfrm>
          <a:off x="1885244" y="1641498"/>
          <a:ext cx="46171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519"/>
                <a:gridCol w="192563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Cause of Failure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Total no. nests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Abandoned / weather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Agricultural operations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Sheep (trampled)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Sheep (predated)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Badger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Stoat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Pine marten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Jackdaw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Common gull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56" y="42864"/>
            <a:ext cx="1510935" cy="71765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844505" y="2122325"/>
            <a:ext cx="1470820" cy="874932"/>
            <a:chOff x="6886575" y="2400300"/>
            <a:chExt cx="1300163" cy="874932"/>
          </a:xfrm>
        </p:grpSpPr>
        <p:sp>
          <p:nvSpPr>
            <p:cNvPr id="14" name="TextBox 13"/>
            <p:cNvSpPr txBox="1"/>
            <p:nvPr/>
          </p:nvSpPr>
          <p:spPr>
            <a:xfrm>
              <a:off x="7272338" y="2628901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13 (55%)</a:t>
              </a:r>
              <a:endParaRPr lang="en-GB" dirty="0"/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6886575" y="2400300"/>
              <a:ext cx="371475" cy="828675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73874" y="3314741"/>
            <a:ext cx="1965326" cy="1786473"/>
            <a:chOff x="6886574" y="3642776"/>
            <a:chExt cx="1965326" cy="1786473"/>
          </a:xfrm>
        </p:grpSpPr>
        <p:sp>
          <p:nvSpPr>
            <p:cNvPr id="15" name="TextBox 14"/>
            <p:cNvSpPr txBox="1"/>
            <p:nvPr/>
          </p:nvSpPr>
          <p:spPr>
            <a:xfrm>
              <a:off x="7272338" y="4324351"/>
              <a:ext cx="1579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11 (45%)</a:t>
              </a:r>
              <a:endParaRPr lang="en-GB" dirty="0"/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6886574" y="3642776"/>
              <a:ext cx="371475" cy="1786473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39460" y="51808"/>
            <a:ext cx="543178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Wader productivity monitoring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760" y="855087"/>
            <a:ext cx="386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Results from 2018 &amp; 2019 seasons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255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73551" y="83191"/>
            <a:ext cx="3407081" cy="593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Wader monitoring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4273" y="5827177"/>
            <a:ext cx="574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 effect of distance to trees or % woodland cover on hatching success </a:t>
            </a:r>
            <a:endParaRPr lang="en-GB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56" y="42864"/>
            <a:ext cx="1510935" cy="717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38" b="7787"/>
          <a:stretch/>
        </p:blipFill>
        <p:spPr>
          <a:xfrm>
            <a:off x="1867367" y="1599865"/>
            <a:ext cx="4038348" cy="3658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760" y="855087"/>
            <a:ext cx="386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Results from 2018 &amp; 2019 seasons</a:t>
            </a:r>
            <a:endParaRPr lang="en-GB" sz="2000" b="1" dirty="0"/>
          </a:p>
        </p:txBody>
      </p:sp>
      <p:pic>
        <p:nvPicPr>
          <p:cNvPr id="17" name="Picture 1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5715" y="1702114"/>
            <a:ext cx="1748926" cy="1658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428750" y="2882384"/>
            <a:ext cx="1619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No. nests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8900" y="5020319"/>
            <a:ext cx="3362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Distance to nearest tree (m)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>
              <a:ea typeface="Geneva" pitchFamily="-65" charset="-128"/>
            </a:endParaRPr>
          </a:p>
        </p:txBody>
      </p:sp>
      <p:sp>
        <p:nvSpPr>
          <p:cNvPr id="1392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043363"/>
          </a:xfrm>
        </p:spPr>
        <p:txBody>
          <a:bodyPr/>
          <a:lstStyle/>
          <a:p>
            <a:endParaRPr lang="en-GB" altLang="en-US" smtClean="0">
              <a:ea typeface="Geneva" pitchFamily="-65" charset="-128"/>
            </a:endParaRPr>
          </a:p>
        </p:txBody>
      </p:sp>
      <p:pic>
        <p:nvPicPr>
          <p:cNvPr id="139268" name="Picture 2" descr="\\cnpahqs1.hq.local\data\Communications\Photography EY+3\Requests\David\MHare2_HiR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" t="-347"/>
          <a:stretch/>
        </p:blipFill>
        <p:spPr bwMode="auto">
          <a:xfrm>
            <a:off x="-36096" y="-48128"/>
            <a:ext cx="918009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897" y="1251502"/>
            <a:ext cx="4036002" cy="46166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Hare monitoring </a:t>
            </a:r>
            <a:r>
              <a:rPr lang="en-GB" sz="2000" b="1" dirty="0">
                <a:solidFill>
                  <a:schemeClr val="bg1"/>
                </a:solidFill>
              </a:rPr>
              <a:t>- GWCT training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6792" y="245369"/>
            <a:ext cx="2764283" cy="593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Mountain Hare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>
              <a:ea typeface="Geneva" pitchFamily="-65" charset="-128"/>
            </a:endParaRPr>
          </a:p>
        </p:txBody>
      </p:sp>
      <p:sp>
        <p:nvSpPr>
          <p:cNvPr id="1392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043363"/>
          </a:xfrm>
        </p:spPr>
        <p:txBody>
          <a:bodyPr/>
          <a:lstStyle/>
          <a:p>
            <a:endParaRPr lang="en-GB" altLang="en-US" smtClean="0">
              <a:ea typeface="Geneva" pitchFamily="-65" charset="-128"/>
            </a:endParaRPr>
          </a:p>
        </p:txBody>
      </p:sp>
      <p:pic>
        <p:nvPicPr>
          <p:cNvPr id="139268" name="Picture 2" descr="\\cnpahqs1.hq.local\data\Communications\Photography EY+3\Requests\David\MHare2_HiR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" t="-347"/>
          <a:stretch/>
        </p:blipFill>
        <p:spPr bwMode="auto">
          <a:xfrm>
            <a:off x="-36096" y="-48128"/>
            <a:ext cx="918009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6792" y="245369"/>
            <a:ext cx="2764283" cy="593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Mountain Hare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24495" y="1027907"/>
            <a:ext cx="6495010" cy="5717056"/>
            <a:chOff x="1607771" y="749882"/>
            <a:chExt cx="4931755" cy="45767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4" r="18162"/>
            <a:stretch/>
          </p:blipFill>
          <p:spPr>
            <a:xfrm>
              <a:off x="1607771" y="1568740"/>
              <a:ext cx="4851752" cy="375785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857" t="-7819" r="-1079" b="23250"/>
            <a:stretch/>
          </p:blipFill>
          <p:spPr>
            <a:xfrm>
              <a:off x="1610686" y="749882"/>
              <a:ext cx="4928840" cy="11795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35543" y="331744"/>
            <a:ext cx="330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2018 Encounter rates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Average = 16 hares / km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" t="-459" b="-566"/>
          <a:stretch/>
        </p:blipFill>
        <p:spPr>
          <a:xfrm>
            <a:off x="-36096" y="-84220"/>
            <a:ext cx="9180095" cy="794084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52291"/>
              </p:ext>
            </p:extLst>
          </p:nvPr>
        </p:nvGraphicFramePr>
        <p:xfrm>
          <a:off x="401267" y="503381"/>
          <a:ext cx="3824654" cy="20779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36006"/>
                <a:gridCol w="1788648"/>
              </a:tblGrid>
              <a:tr h="25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2016-18 ECMP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No. occupied sites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Merlin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Golden eagle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Peregrine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Hen harrier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88837" y="948652"/>
            <a:ext cx="1499706" cy="593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Raptors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2" descr="Z:\WillBoydWallis (50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657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2464" y="2358498"/>
            <a:ext cx="403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 smtClean="0">
                <a:solidFill>
                  <a:schemeClr val="bg1"/>
                </a:solidFill>
              </a:rPr>
              <a:t>Woodland expansion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190"/>
            <a:ext cx="1756611" cy="1489327"/>
          </a:xfrm>
          <a:prstGeom prst="rect">
            <a:avLst/>
          </a:prstGeom>
        </p:spPr>
      </p:pic>
      <p:pic>
        <p:nvPicPr>
          <p:cNvPr id="7" name="Picture 6" descr="WBW muirburn (39).jpg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96" y="-1"/>
            <a:ext cx="9263986" cy="68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985256" y="388636"/>
            <a:ext cx="1814920" cy="593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Muirburn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2" descr="Z:\WillBoydWallis (50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657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2464" y="2358498"/>
            <a:ext cx="403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 smtClean="0">
                <a:solidFill>
                  <a:schemeClr val="bg1"/>
                </a:solidFill>
              </a:rPr>
              <a:t>Woodland expansion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190"/>
            <a:ext cx="1756611" cy="1489327"/>
          </a:xfrm>
          <a:prstGeom prst="rect">
            <a:avLst/>
          </a:prstGeom>
        </p:spPr>
      </p:pic>
      <p:pic>
        <p:nvPicPr>
          <p:cNvPr id="7" name="Picture 6" descr="WBW muirburn (39).jpg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96" y="-1"/>
            <a:ext cx="9263986" cy="68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985256" y="388636"/>
            <a:ext cx="1814920" cy="593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Muirburn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964" y="6156"/>
            <a:ext cx="5037596" cy="6868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1963" y="39149"/>
            <a:ext cx="222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DRAFT</a:t>
            </a:r>
          </a:p>
          <a:p>
            <a:r>
              <a:rPr lang="en-GB" dirty="0" smtClean="0"/>
              <a:t>ECMP </a:t>
            </a:r>
            <a:r>
              <a:rPr lang="en-GB" dirty="0" err="1" smtClean="0"/>
              <a:t>muirburn</a:t>
            </a:r>
            <a:r>
              <a:rPr lang="en-GB" dirty="0" smtClean="0"/>
              <a:t>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9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Z:\WillBoydWallis (4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673" y="2262245"/>
            <a:ext cx="75427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 smtClean="0">
                <a:solidFill>
                  <a:schemeClr val="bg1"/>
                </a:solidFill>
              </a:rPr>
              <a:t>Woodland expansion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Current woodland cover approx. 10 % of ECMP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Expansion across ECMP over last 10 </a:t>
            </a:r>
            <a:r>
              <a:rPr lang="en-GB" sz="2400" dirty="0" err="1" smtClean="0">
                <a:solidFill>
                  <a:schemeClr val="bg1"/>
                </a:solidFill>
              </a:rPr>
              <a:t>yr</a:t>
            </a:r>
            <a:r>
              <a:rPr lang="en-GB" sz="2400" dirty="0" smtClean="0">
                <a:solidFill>
                  <a:schemeClr val="bg1"/>
                </a:solidFill>
              </a:rPr>
              <a:t>: 1,500 ha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Regeneration &amp; planting over next 10 </a:t>
            </a:r>
            <a:r>
              <a:rPr lang="en-GB" sz="2400" dirty="0" err="1" smtClean="0">
                <a:solidFill>
                  <a:schemeClr val="bg1"/>
                </a:solidFill>
              </a:rPr>
              <a:t>yr</a:t>
            </a:r>
            <a:r>
              <a:rPr lang="en-GB" sz="2400" dirty="0">
                <a:solidFill>
                  <a:schemeClr val="bg1"/>
                </a:solidFill>
              </a:rPr>
              <a:t>: </a:t>
            </a:r>
            <a:r>
              <a:rPr lang="en-GB" sz="2400" dirty="0" smtClean="0">
                <a:solidFill>
                  <a:schemeClr val="bg1"/>
                </a:solidFill>
              </a:rPr>
              <a:t>2,500 – 3,000 ha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740"/>
            <a:ext cx="9167128" cy="6482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482" y="769422"/>
            <a:ext cx="3706853" cy="283154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</a:t>
            </a:r>
          </a:p>
          <a:p>
            <a:pPr marL="87313" indent="-87313" fontAlgn="b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Cairngorms National Park Authority</a:t>
            </a:r>
          </a:p>
          <a:p>
            <a:pPr marL="87313" indent="-87313" fontAlgn="b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Balmoral Estates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7313" indent="-87313" fontAlgn="b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Glenavon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Estate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7313" indent="-87313" fontAlgn="b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Glenlivet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Crown Estate Scotland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7313" indent="-87313" fontAlgn="b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Invercauld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Estate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7313" indent="-87313" fontAlgn="b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 Estate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7313" indent="-87313" fontAlgn="b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Lodge – National Trust Scotland</a:t>
            </a:r>
          </a:p>
          <a:p>
            <a:pPr fontAlgn="b"/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"/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Covers 138,000 ha (c. 30% CNP)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52" y="57012"/>
            <a:ext cx="5914417" cy="553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East Cairngorms Moorland Partnership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739618" y="3861707"/>
            <a:ext cx="636814" cy="644979"/>
          </a:xfrm>
          <a:custGeom>
            <a:avLst/>
            <a:gdLst>
              <a:gd name="connsiteX0" fmla="*/ 77561 w 636814"/>
              <a:gd name="connsiteY0" fmla="*/ 114300 h 644979"/>
              <a:gd name="connsiteX1" fmla="*/ 204107 w 636814"/>
              <a:gd name="connsiteY1" fmla="*/ 142875 h 644979"/>
              <a:gd name="connsiteX2" fmla="*/ 391886 w 636814"/>
              <a:gd name="connsiteY2" fmla="*/ 171450 h 644979"/>
              <a:gd name="connsiteX3" fmla="*/ 387803 w 636814"/>
              <a:gd name="connsiteY3" fmla="*/ 73479 h 644979"/>
              <a:gd name="connsiteX4" fmla="*/ 436789 w 636814"/>
              <a:gd name="connsiteY4" fmla="*/ 8164 h 644979"/>
              <a:gd name="connsiteX5" fmla="*/ 542925 w 636814"/>
              <a:gd name="connsiteY5" fmla="*/ 0 h 644979"/>
              <a:gd name="connsiteX6" fmla="*/ 632732 w 636814"/>
              <a:gd name="connsiteY6" fmla="*/ 24493 h 644979"/>
              <a:gd name="connsiteX7" fmla="*/ 636814 w 636814"/>
              <a:gd name="connsiteY7" fmla="*/ 97972 h 644979"/>
              <a:gd name="connsiteX8" fmla="*/ 608239 w 636814"/>
              <a:gd name="connsiteY8" fmla="*/ 212272 h 644979"/>
              <a:gd name="connsiteX9" fmla="*/ 628650 w 636814"/>
              <a:gd name="connsiteY9" fmla="*/ 293914 h 644979"/>
              <a:gd name="connsiteX10" fmla="*/ 620486 w 636814"/>
              <a:gd name="connsiteY10" fmla="*/ 322489 h 644979"/>
              <a:gd name="connsiteX11" fmla="*/ 616403 w 636814"/>
              <a:gd name="connsiteY11" fmla="*/ 351064 h 644979"/>
              <a:gd name="connsiteX12" fmla="*/ 591911 w 636814"/>
              <a:gd name="connsiteY12" fmla="*/ 391886 h 644979"/>
              <a:gd name="connsiteX13" fmla="*/ 555171 w 636814"/>
              <a:gd name="connsiteY13" fmla="*/ 416379 h 644979"/>
              <a:gd name="connsiteX14" fmla="*/ 526596 w 636814"/>
              <a:gd name="connsiteY14" fmla="*/ 416379 h 644979"/>
              <a:gd name="connsiteX15" fmla="*/ 522514 w 636814"/>
              <a:gd name="connsiteY15" fmla="*/ 469447 h 644979"/>
              <a:gd name="connsiteX16" fmla="*/ 493939 w 636814"/>
              <a:gd name="connsiteY16" fmla="*/ 522514 h 644979"/>
              <a:gd name="connsiteX17" fmla="*/ 453118 w 636814"/>
              <a:gd name="connsiteY17" fmla="*/ 547007 h 644979"/>
              <a:gd name="connsiteX18" fmla="*/ 420461 w 636814"/>
              <a:gd name="connsiteY18" fmla="*/ 567418 h 644979"/>
              <a:gd name="connsiteX19" fmla="*/ 371475 w 636814"/>
              <a:gd name="connsiteY19" fmla="*/ 498022 h 644979"/>
              <a:gd name="connsiteX20" fmla="*/ 249011 w 636814"/>
              <a:gd name="connsiteY20" fmla="*/ 644979 h 644979"/>
              <a:gd name="connsiteX21" fmla="*/ 159203 w 636814"/>
              <a:gd name="connsiteY21" fmla="*/ 514350 h 644979"/>
              <a:gd name="connsiteX22" fmla="*/ 106136 w 636814"/>
              <a:gd name="connsiteY22" fmla="*/ 461282 h 644979"/>
              <a:gd name="connsiteX23" fmla="*/ 102053 w 636814"/>
              <a:gd name="connsiteY23" fmla="*/ 444954 h 644979"/>
              <a:gd name="connsiteX24" fmla="*/ 122464 w 636814"/>
              <a:gd name="connsiteY24" fmla="*/ 424543 h 644979"/>
              <a:gd name="connsiteX25" fmla="*/ 134711 w 636814"/>
              <a:gd name="connsiteY25" fmla="*/ 408214 h 644979"/>
              <a:gd name="connsiteX26" fmla="*/ 134711 w 636814"/>
              <a:gd name="connsiteY26" fmla="*/ 375557 h 644979"/>
              <a:gd name="connsiteX27" fmla="*/ 122464 w 636814"/>
              <a:gd name="connsiteY27" fmla="*/ 346982 h 644979"/>
              <a:gd name="connsiteX28" fmla="*/ 114300 w 636814"/>
              <a:gd name="connsiteY28" fmla="*/ 293914 h 644979"/>
              <a:gd name="connsiteX29" fmla="*/ 102053 w 636814"/>
              <a:gd name="connsiteY29" fmla="*/ 265339 h 644979"/>
              <a:gd name="connsiteX30" fmla="*/ 61232 w 636814"/>
              <a:gd name="connsiteY30" fmla="*/ 232682 h 644979"/>
              <a:gd name="connsiteX31" fmla="*/ 28575 w 636814"/>
              <a:gd name="connsiteY31" fmla="*/ 191861 h 644979"/>
              <a:gd name="connsiteX32" fmla="*/ 16328 w 636814"/>
              <a:gd name="connsiteY32" fmla="*/ 179614 h 644979"/>
              <a:gd name="connsiteX33" fmla="*/ 4082 w 636814"/>
              <a:gd name="connsiteY33" fmla="*/ 159204 h 644979"/>
              <a:gd name="connsiteX34" fmla="*/ 0 w 636814"/>
              <a:gd name="connsiteY34" fmla="*/ 134711 h 644979"/>
              <a:gd name="connsiteX35" fmla="*/ 20411 w 636814"/>
              <a:gd name="connsiteY35" fmla="*/ 155122 h 644979"/>
              <a:gd name="connsiteX36" fmla="*/ 77561 w 636814"/>
              <a:gd name="connsiteY36" fmla="*/ 114300 h 644979"/>
              <a:gd name="connsiteX0" fmla="*/ 77561 w 636814"/>
              <a:gd name="connsiteY0" fmla="*/ 114300 h 644979"/>
              <a:gd name="connsiteX1" fmla="*/ 179614 w 636814"/>
              <a:gd name="connsiteY1" fmla="*/ 65314 h 644979"/>
              <a:gd name="connsiteX2" fmla="*/ 391886 w 636814"/>
              <a:gd name="connsiteY2" fmla="*/ 171450 h 644979"/>
              <a:gd name="connsiteX3" fmla="*/ 387803 w 636814"/>
              <a:gd name="connsiteY3" fmla="*/ 73479 h 644979"/>
              <a:gd name="connsiteX4" fmla="*/ 436789 w 636814"/>
              <a:gd name="connsiteY4" fmla="*/ 8164 h 644979"/>
              <a:gd name="connsiteX5" fmla="*/ 542925 w 636814"/>
              <a:gd name="connsiteY5" fmla="*/ 0 h 644979"/>
              <a:gd name="connsiteX6" fmla="*/ 632732 w 636814"/>
              <a:gd name="connsiteY6" fmla="*/ 24493 h 644979"/>
              <a:gd name="connsiteX7" fmla="*/ 636814 w 636814"/>
              <a:gd name="connsiteY7" fmla="*/ 97972 h 644979"/>
              <a:gd name="connsiteX8" fmla="*/ 608239 w 636814"/>
              <a:gd name="connsiteY8" fmla="*/ 212272 h 644979"/>
              <a:gd name="connsiteX9" fmla="*/ 628650 w 636814"/>
              <a:gd name="connsiteY9" fmla="*/ 293914 h 644979"/>
              <a:gd name="connsiteX10" fmla="*/ 620486 w 636814"/>
              <a:gd name="connsiteY10" fmla="*/ 322489 h 644979"/>
              <a:gd name="connsiteX11" fmla="*/ 616403 w 636814"/>
              <a:gd name="connsiteY11" fmla="*/ 351064 h 644979"/>
              <a:gd name="connsiteX12" fmla="*/ 591911 w 636814"/>
              <a:gd name="connsiteY12" fmla="*/ 391886 h 644979"/>
              <a:gd name="connsiteX13" fmla="*/ 555171 w 636814"/>
              <a:gd name="connsiteY13" fmla="*/ 416379 h 644979"/>
              <a:gd name="connsiteX14" fmla="*/ 526596 w 636814"/>
              <a:gd name="connsiteY14" fmla="*/ 416379 h 644979"/>
              <a:gd name="connsiteX15" fmla="*/ 522514 w 636814"/>
              <a:gd name="connsiteY15" fmla="*/ 469447 h 644979"/>
              <a:gd name="connsiteX16" fmla="*/ 493939 w 636814"/>
              <a:gd name="connsiteY16" fmla="*/ 522514 h 644979"/>
              <a:gd name="connsiteX17" fmla="*/ 453118 w 636814"/>
              <a:gd name="connsiteY17" fmla="*/ 547007 h 644979"/>
              <a:gd name="connsiteX18" fmla="*/ 420461 w 636814"/>
              <a:gd name="connsiteY18" fmla="*/ 567418 h 644979"/>
              <a:gd name="connsiteX19" fmla="*/ 371475 w 636814"/>
              <a:gd name="connsiteY19" fmla="*/ 498022 h 644979"/>
              <a:gd name="connsiteX20" fmla="*/ 249011 w 636814"/>
              <a:gd name="connsiteY20" fmla="*/ 644979 h 644979"/>
              <a:gd name="connsiteX21" fmla="*/ 159203 w 636814"/>
              <a:gd name="connsiteY21" fmla="*/ 514350 h 644979"/>
              <a:gd name="connsiteX22" fmla="*/ 106136 w 636814"/>
              <a:gd name="connsiteY22" fmla="*/ 461282 h 644979"/>
              <a:gd name="connsiteX23" fmla="*/ 102053 w 636814"/>
              <a:gd name="connsiteY23" fmla="*/ 444954 h 644979"/>
              <a:gd name="connsiteX24" fmla="*/ 122464 w 636814"/>
              <a:gd name="connsiteY24" fmla="*/ 424543 h 644979"/>
              <a:gd name="connsiteX25" fmla="*/ 134711 w 636814"/>
              <a:gd name="connsiteY25" fmla="*/ 408214 h 644979"/>
              <a:gd name="connsiteX26" fmla="*/ 134711 w 636814"/>
              <a:gd name="connsiteY26" fmla="*/ 375557 h 644979"/>
              <a:gd name="connsiteX27" fmla="*/ 122464 w 636814"/>
              <a:gd name="connsiteY27" fmla="*/ 346982 h 644979"/>
              <a:gd name="connsiteX28" fmla="*/ 114300 w 636814"/>
              <a:gd name="connsiteY28" fmla="*/ 293914 h 644979"/>
              <a:gd name="connsiteX29" fmla="*/ 102053 w 636814"/>
              <a:gd name="connsiteY29" fmla="*/ 265339 h 644979"/>
              <a:gd name="connsiteX30" fmla="*/ 61232 w 636814"/>
              <a:gd name="connsiteY30" fmla="*/ 232682 h 644979"/>
              <a:gd name="connsiteX31" fmla="*/ 28575 w 636814"/>
              <a:gd name="connsiteY31" fmla="*/ 191861 h 644979"/>
              <a:gd name="connsiteX32" fmla="*/ 16328 w 636814"/>
              <a:gd name="connsiteY32" fmla="*/ 179614 h 644979"/>
              <a:gd name="connsiteX33" fmla="*/ 4082 w 636814"/>
              <a:gd name="connsiteY33" fmla="*/ 159204 h 644979"/>
              <a:gd name="connsiteX34" fmla="*/ 0 w 636814"/>
              <a:gd name="connsiteY34" fmla="*/ 134711 h 644979"/>
              <a:gd name="connsiteX35" fmla="*/ 20411 w 636814"/>
              <a:gd name="connsiteY35" fmla="*/ 155122 h 644979"/>
              <a:gd name="connsiteX36" fmla="*/ 77561 w 636814"/>
              <a:gd name="connsiteY36" fmla="*/ 114300 h 644979"/>
              <a:gd name="connsiteX0" fmla="*/ 77561 w 636814"/>
              <a:gd name="connsiteY0" fmla="*/ 114300 h 644979"/>
              <a:gd name="connsiteX1" fmla="*/ 179614 w 636814"/>
              <a:gd name="connsiteY1" fmla="*/ 65314 h 644979"/>
              <a:gd name="connsiteX2" fmla="*/ 391886 w 636814"/>
              <a:gd name="connsiteY2" fmla="*/ 171450 h 644979"/>
              <a:gd name="connsiteX3" fmla="*/ 387803 w 636814"/>
              <a:gd name="connsiteY3" fmla="*/ 73479 h 644979"/>
              <a:gd name="connsiteX4" fmla="*/ 436789 w 636814"/>
              <a:gd name="connsiteY4" fmla="*/ 8164 h 644979"/>
              <a:gd name="connsiteX5" fmla="*/ 542925 w 636814"/>
              <a:gd name="connsiteY5" fmla="*/ 0 h 644979"/>
              <a:gd name="connsiteX6" fmla="*/ 632732 w 636814"/>
              <a:gd name="connsiteY6" fmla="*/ 24493 h 644979"/>
              <a:gd name="connsiteX7" fmla="*/ 636814 w 636814"/>
              <a:gd name="connsiteY7" fmla="*/ 97972 h 644979"/>
              <a:gd name="connsiteX8" fmla="*/ 608239 w 636814"/>
              <a:gd name="connsiteY8" fmla="*/ 212272 h 644979"/>
              <a:gd name="connsiteX9" fmla="*/ 628650 w 636814"/>
              <a:gd name="connsiteY9" fmla="*/ 293914 h 644979"/>
              <a:gd name="connsiteX10" fmla="*/ 620486 w 636814"/>
              <a:gd name="connsiteY10" fmla="*/ 322489 h 644979"/>
              <a:gd name="connsiteX11" fmla="*/ 616403 w 636814"/>
              <a:gd name="connsiteY11" fmla="*/ 351064 h 644979"/>
              <a:gd name="connsiteX12" fmla="*/ 591911 w 636814"/>
              <a:gd name="connsiteY12" fmla="*/ 391886 h 644979"/>
              <a:gd name="connsiteX13" fmla="*/ 555171 w 636814"/>
              <a:gd name="connsiteY13" fmla="*/ 416379 h 644979"/>
              <a:gd name="connsiteX14" fmla="*/ 526596 w 636814"/>
              <a:gd name="connsiteY14" fmla="*/ 416379 h 644979"/>
              <a:gd name="connsiteX15" fmla="*/ 522514 w 636814"/>
              <a:gd name="connsiteY15" fmla="*/ 469447 h 644979"/>
              <a:gd name="connsiteX16" fmla="*/ 493939 w 636814"/>
              <a:gd name="connsiteY16" fmla="*/ 522514 h 644979"/>
              <a:gd name="connsiteX17" fmla="*/ 453118 w 636814"/>
              <a:gd name="connsiteY17" fmla="*/ 547007 h 644979"/>
              <a:gd name="connsiteX18" fmla="*/ 420461 w 636814"/>
              <a:gd name="connsiteY18" fmla="*/ 567418 h 644979"/>
              <a:gd name="connsiteX19" fmla="*/ 371475 w 636814"/>
              <a:gd name="connsiteY19" fmla="*/ 498022 h 644979"/>
              <a:gd name="connsiteX20" fmla="*/ 249011 w 636814"/>
              <a:gd name="connsiteY20" fmla="*/ 644979 h 644979"/>
              <a:gd name="connsiteX21" fmla="*/ 159203 w 636814"/>
              <a:gd name="connsiteY21" fmla="*/ 514350 h 644979"/>
              <a:gd name="connsiteX22" fmla="*/ 106136 w 636814"/>
              <a:gd name="connsiteY22" fmla="*/ 461282 h 644979"/>
              <a:gd name="connsiteX23" fmla="*/ 102053 w 636814"/>
              <a:gd name="connsiteY23" fmla="*/ 444954 h 644979"/>
              <a:gd name="connsiteX24" fmla="*/ 122464 w 636814"/>
              <a:gd name="connsiteY24" fmla="*/ 424543 h 644979"/>
              <a:gd name="connsiteX25" fmla="*/ 134711 w 636814"/>
              <a:gd name="connsiteY25" fmla="*/ 408214 h 644979"/>
              <a:gd name="connsiteX26" fmla="*/ 134711 w 636814"/>
              <a:gd name="connsiteY26" fmla="*/ 375557 h 644979"/>
              <a:gd name="connsiteX27" fmla="*/ 122464 w 636814"/>
              <a:gd name="connsiteY27" fmla="*/ 346982 h 644979"/>
              <a:gd name="connsiteX28" fmla="*/ 114300 w 636814"/>
              <a:gd name="connsiteY28" fmla="*/ 293914 h 644979"/>
              <a:gd name="connsiteX29" fmla="*/ 102053 w 636814"/>
              <a:gd name="connsiteY29" fmla="*/ 265339 h 644979"/>
              <a:gd name="connsiteX30" fmla="*/ 61232 w 636814"/>
              <a:gd name="connsiteY30" fmla="*/ 232682 h 644979"/>
              <a:gd name="connsiteX31" fmla="*/ 28575 w 636814"/>
              <a:gd name="connsiteY31" fmla="*/ 191861 h 644979"/>
              <a:gd name="connsiteX32" fmla="*/ 16328 w 636814"/>
              <a:gd name="connsiteY32" fmla="*/ 179614 h 644979"/>
              <a:gd name="connsiteX33" fmla="*/ 4082 w 636814"/>
              <a:gd name="connsiteY33" fmla="*/ 159204 h 644979"/>
              <a:gd name="connsiteX34" fmla="*/ 0 w 636814"/>
              <a:gd name="connsiteY34" fmla="*/ 134711 h 644979"/>
              <a:gd name="connsiteX35" fmla="*/ 20411 w 636814"/>
              <a:gd name="connsiteY35" fmla="*/ 155122 h 644979"/>
              <a:gd name="connsiteX36" fmla="*/ 77561 w 636814"/>
              <a:gd name="connsiteY36" fmla="*/ 114300 h 644979"/>
              <a:gd name="connsiteX0" fmla="*/ 77561 w 636814"/>
              <a:gd name="connsiteY0" fmla="*/ 114300 h 644979"/>
              <a:gd name="connsiteX1" fmla="*/ 179614 w 636814"/>
              <a:gd name="connsiteY1" fmla="*/ 65314 h 644979"/>
              <a:gd name="connsiteX2" fmla="*/ 338818 w 636814"/>
              <a:gd name="connsiteY2" fmla="*/ 97972 h 644979"/>
              <a:gd name="connsiteX3" fmla="*/ 387803 w 636814"/>
              <a:gd name="connsiteY3" fmla="*/ 73479 h 644979"/>
              <a:gd name="connsiteX4" fmla="*/ 436789 w 636814"/>
              <a:gd name="connsiteY4" fmla="*/ 8164 h 644979"/>
              <a:gd name="connsiteX5" fmla="*/ 542925 w 636814"/>
              <a:gd name="connsiteY5" fmla="*/ 0 h 644979"/>
              <a:gd name="connsiteX6" fmla="*/ 632732 w 636814"/>
              <a:gd name="connsiteY6" fmla="*/ 24493 h 644979"/>
              <a:gd name="connsiteX7" fmla="*/ 636814 w 636814"/>
              <a:gd name="connsiteY7" fmla="*/ 97972 h 644979"/>
              <a:gd name="connsiteX8" fmla="*/ 608239 w 636814"/>
              <a:gd name="connsiteY8" fmla="*/ 212272 h 644979"/>
              <a:gd name="connsiteX9" fmla="*/ 628650 w 636814"/>
              <a:gd name="connsiteY9" fmla="*/ 293914 h 644979"/>
              <a:gd name="connsiteX10" fmla="*/ 620486 w 636814"/>
              <a:gd name="connsiteY10" fmla="*/ 322489 h 644979"/>
              <a:gd name="connsiteX11" fmla="*/ 616403 w 636814"/>
              <a:gd name="connsiteY11" fmla="*/ 351064 h 644979"/>
              <a:gd name="connsiteX12" fmla="*/ 591911 w 636814"/>
              <a:gd name="connsiteY12" fmla="*/ 391886 h 644979"/>
              <a:gd name="connsiteX13" fmla="*/ 555171 w 636814"/>
              <a:gd name="connsiteY13" fmla="*/ 416379 h 644979"/>
              <a:gd name="connsiteX14" fmla="*/ 526596 w 636814"/>
              <a:gd name="connsiteY14" fmla="*/ 416379 h 644979"/>
              <a:gd name="connsiteX15" fmla="*/ 522514 w 636814"/>
              <a:gd name="connsiteY15" fmla="*/ 469447 h 644979"/>
              <a:gd name="connsiteX16" fmla="*/ 493939 w 636814"/>
              <a:gd name="connsiteY16" fmla="*/ 522514 h 644979"/>
              <a:gd name="connsiteX17" fmla="*/ 453118 w 636814"/>
              <a:gd name="connsiteY17" fmla="*/ 547007 h 644979"/>
              <a:gd name="connsiteX18" fmla="*/ 420461 w 636814"/>
              <a:gd name="connsiteY18" fmla="*/ 567418 h 644979"/>
              <a:gd name="connsiteX19" fmla="*/ 371475 w 636814"/>
              <a:gd name="connsiteY19" fmla="*/ 498022 h 644979"/>
              <a:gd name="connsiteX20" fmla="*/ 249011 w 636814"/>
              <a:gd name="connsiteY20" fmla="*/ 644979 h 644979"/>
              <a:gd name="connsiteX21" fmla="*/ 159203 w 636814"/>
              <a:gd name="connsiteY21" fmla="*/ 514350 h 644979"/>
              <a:gd name="connsiteX22" fmla="*/ 106136 w 636814"/>
              <a:gd name="connsiteY22" fmla="*/ 461282 h 644979"/>
              <a:gd name="connsiteX23" fmla="*/ 102053 w 636814"/>
              <a:gd name="connsiteY23" fmla="*/ 444954 h 644979"/>
              <a:gd name="connsiteX24" fmla="*/ 122464 w 636814"/>
              <a:gd name="connsiteY24" fmla="*/ 424543 h 644979"/>
              <a:gd name="connsiteX25" fmla="*/ 134711 w 636814"/>
              <a:gd name="connsiteY25" fmla="*/ 408214 h 644979"/>
              <a:gd name="connsiteX26" fmla="*/ 134711 w 636814"/>
              <a:gd name="connsiteY26" fmla="*/ 375557 h 644979"/>
              <a:gd name="connsiteX27" fmla="*/ 122464 w 636814"/>
              <a:gd name="connsiteY27" fmla="*/ 346982 h 644979"/>
              <a:gd name="connsiteX28" fmla="*/ 114300 w 636814"/>
              <a:gd name="connsiteY28" fmla="*/ 293914 h 644979"/>
              <a:gd name="connsiteX29" fmla="*/ 102053 w 636814"/>
              <a:gd name="connsiteY29" fmla="*/ 265339 h 644979"/>
              <a:gd name="connsiteX30" fmla="*/ 61232 w 636814"/>
              <a:gd name="connsiteY30" fmla="*/ 232682 h 644979"/>
              <a:gd name="connsiteX31" fmla="*/ 28575 w 636814"/>
              <a:gd name="connsiteY31" fmla="*/ 191861 h 644979"/>
              <a:gd name="connsiteX32" fmla="*/ 16328 w 636814"/>
              <a:gd name="connsiteY32" fmla="*/ 179614 h 644979"/>
              <a:gd name="connsiteX33" fmla="*/ 4082 w 636814"/>
              <a:gd name="connsiteY33" fmla="*/ 159204 h 644979"/>
              <a:gd name="connsiteX34" fmla="*/ 0 w 636814"/>
              <a:gd name="connsiteY34" fmla="*/ 134711 h 644979"/>
              <a:gd name="connsiteX35" fmla="*/ 20411 w 636814"/>
              <a:gd name="connsiteY35" fmla="*/ 155122 h 644979"/>
              <a:gd name="connsiteX36" fmla="*/ 77561 w 636814"/>
              <a:gd name="connsiteY36" fmla="*/ 114300 h 64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6814" h="644979">
                <a:moveTo>
                  <a:pt x="77561" y="114300"/>
                </a:moveTo>
                <a:lnTo>
                  <a:pt x="179614" y="65314"/>
                </a:lnTo>
                <a:cubicBezTo>
                  <a:pt x="274864" y="10885"/>
                  <a:pt x="268061" y="62593"/>
                  <a:pt x="338818" y="97972"/>
                </a:cubicBezTo>
                <a:lnTo>
                  <a:pt x="387803" y="73479"/>
                </a:lnTo>
                <a:lnTo>
                  <a:pt x="436789" y="8164"/>
                </a:lnTo>
                <a:lnTo>
                  <a:pt x="542925" y="0"/>
                </a:lnTo>
                <a:lnTo>
                  <a:pt x="632732" y="24493"/>
                </a:lnTo>
                <a:lnTo>
                  <a:pt x="636814" y="97972"/>
                </a:lnTo>
                <a:lnTo>
                  <a:pt x="608239" y="212272"/>
                </a:lnTo>
                <a:lnTo>
                  <a:pt x="628650" y="293914"/>
                </a:lnTo>
                <a:lnTo>
                  <a:pt x="620486" y="322489"/>
                </a:lnTo>
                <a:lnTo>
                  <a:pt x="616403" y="351064"/>
                </a:lnTo>
                <a:lnTo>
                  <a:pt x="591911" y="391886"/>
                </a:lnTo>
                <a:lnTo>
                  <a:pt x="555171" y="416379"/>
                </a:lnTo>
                <a:lnTo>
                  <a:pt x="526596" y="416379"/>
                </a:lnTo>
                <a:lnTo>
                  <a:pt x="522514" y="469447"/>
                </a:lnTo>
                <a:lnTo>
                  <a:pt x="493939" y="522514"/>
                </a:lnTo>
                <a:lnTo>
                  <a:pt x="453118" y="547007"/>
                </a:lnTo>
                <a:lnTo>
                  <a:pt x="420461" y="567418"/>
                </a:lnTo>
                <a:lnTo>
                  <a:pt x="371475" y="498022"/>
                </a:lnTo>
                <a:lnTo>
                  <a:pt x="249011" y="644979"/>
                </a:lnTo>
                <a:lnTo>
                  <a:pt x="159203" y="514350"/>
                </a:lnTo>
                <a:lnTo>
                  <a:pt x="106136" y="461282"/>
                </a:lnTo>
                <a:lnTo>
                  <a:pt x="102053" y="444954"/>
                </a:lnTo>
                <a:lnTo>
                  <a:pt x="122464" y="424543"/>
                </a:lnTo>
                <a:lnTo>
                  <a:pt x="134711" y="408214"/>
                </a:lnTo>
                <a:lnTo>
                  <a:pt x="134711" y="375557"/>
                </a:lnTo>
                <a:lnTo>
                  <a:pt x="122464" y="346982"/>
                </a:lnTo>
                <a:lnTo>
                  <a:pt x="114300" y="293914"/>
                </a:lnTo>
                <a:lnTo>
                  <a:pt x="102053" y="265339"/>
                </a:lnTo>
                <a:lnTo>
                  <a:pt x="61232" y="232682"/>
                </a:lnTo>
                <a:lnTo>
                  <a:pt x="28575" y="191861"/>
                </a:lnTo>
                <a:lnTo>
                  <a:pt x="16328" y="179614"/>
                </a:lnTo>
                <a:lnTo>
                  <a:pt x="4082" y="159204"/>
                </a:lnTo>
                <a:lnTo>
                  <a:pt x="0" y="134711"/>
                </a:lnTo>
                <a:lnTo>
                  <a:pt x="20411" y="155122"/>
                </a:lnTo>
                <a:lnTo>
                  <a:pt x="77561" y="114300"/>
                </a:lnTo>
                <a:close/>
              </a:path>
            </a:pathLst>
          </a:custGeom>
          <a:solidFill>
            <a:srgbClr val="C1C6B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r lodge tree regenerat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5169" y="-27067"/>
            <a:ext cx="9188134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560" y="1468315"/>
            <a:ext cx="5774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Mar Lodge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1400 ha regen. @ 200 stems / ha over next 5 y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+ 600 ha @ lower stem density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466" y="311499"/>
            <a:ext cx="57424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Invercauld</a:t>
            </a:r>
            <a:endParaRPr lang="en-GB" sz="2400" b="1" dirty="0" smtClean="0"/>
          </a:p>
          <a:p>
            <a:r>
              <a:rPr lang="en-GB" sz="2000" dirty="0" smtClean="0"/>
              <a:t>Mapped 260 ha regen. @ 1100 stems / ha</a:t>
            </a:r>
          </a:p>
          <a:p>
            <a:r>
              <a:rPr lang="en-GB" sz="2000" dirty="0" smtClean="0"/>
              <a:t>+ 530 ha fenced regen. zone</a:t>
            </a:r>
          </a:p>
          <a:p>
            <a:r>
              <a:rPr lang="en-GB" sz="2000" dirty="0" smtClean="0"/>
              <a:t>+ 180 ha proposed new planting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86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WillBoydWallis (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692" y="241161"/>
            <a:ext cx="5742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Invercauld</a:t>
            </a:r>
            <a:endParaRPr lang="en-GB" sz="2400" b="1" dirty="0" smtClean="0"/>
          </a:p>
          <a:p>
            <a:r>
              <a:rPr lang="en-GB" sz="2000" dirty="0" smtClean="0"/>
              <a:t>Scrub expansion at woodland / moorland edge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120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generating woodland, Ballochbuie Fore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338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191" y="195750"/>
            <a:ext cx="5878606" cy="13849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Balmoral</a:t>
            </a:r>
          </a:p>
          <a:p>
            <a:r>
              <a:rPr lang="en-GB" sz="2000" dirty="0" smtClean="0"/>
              <a:t>Regeneration at multiple site within fenced </a:t>
            </a:r>
            <a:r>
              <a:rPr lang="en-GB" sz="2000" dirty="0" err="1" smtClean="0"/>
              <a:t>exclosures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Glen Muick 80 ha +</a:t>
            </a:r>
            <a:r>
              <a:rPr lang="en-GB" sz="2000" dirty="0"/>
              <a:t> </a:t>
            </a:r>
            <a:r>
              <a:rPr lang="en-GB" sz="2000" dirty="0" err="1" smtClean="0"/>
              <a:t>Ballochbuie</a:t>
            </a:r>
            <a:r>
              <a:rPr lang="en-GB" sz="2000" dirty="0" smtClean="0"/>
              <a:t> 99 ha</a:t>
            </a:r>
          </a:p>
          <a:p>
            <a:r>
              <a:rPr lang="en-GB" sz="2000" dirty="0" smtClean="0"/>
              <a:t>+ 46 ha proposed juniper scrub </a:t>
            </a:r>
            <a:r>
              <a:rPr lang="en-GB" sz="2000" dirty="0" err="1" smtClean="0"/>
              <a:t>exclosure</a:t>
            </a:r>
            <a:r>
              <a:rPr lang="en-GB" sz="2000" dirty="0" smtClean="0"/>
              <a:t>, </a:t>
            </a:r>
            <a:r>
              <a:rPr lang="en-GB" sz="2000" dirty="0" err="1" smtClean="0"/>
              <a:t>Delnadamph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37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394" y="3346786"/>
            <a:ext cx="6978806" cy="2773708"/>
          </a:xfrm>
          <a:prstGeom prst="rect">
            <a:avLst/>
          </a:prstGeom>
          <a:solidFill>
            <a:srgbClr val="7F7F7F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>
                <a:solidFill>
                  <a:schemeClr val="bg1"/>
                </a:solidFill>
              </a:rPr>
              <a:t>Peatland restoration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700 ha of degraded peatland in ECMP worked on by end of 2018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Equivalent to saving 8,667 t of CO</a:t>
            </a:r>
            <a:r>
              <a:rPr lang="en-GB" sz="2800" baseline="-25000" dirty="0" smtClean="0">
                <a:solidFill>
                  <a:schemeClr val="bg1"/>
                </a:solidFill>
              </a:rPr>
              <a:t>2 </a:t>
            </a:r>
            <a:r>
              <a:rPr lang="en-GB" sz="2800" dirty="0" smtClean="0">
                <a:solidFill>
                  <a:schemeClr val="bg1"/>
                </a:solidFill>
              </a:rPr>
              <a:t>per year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Further 225 ha awarded funding for 2019 but limited by contractor 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394" y="3346786"/>
            <a:ext cx="3637417" cy="619272"/>
          </a:xfrm>
          <a:prstGeom prst="rect">
            <a:avLst/>
          </a:prstGeom>
          <a:solidFill>
            <a:srgbClr val="7F7F7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>
                <a:solidFill>
                  <a:schemeClr val="bg1"/>
                </a:solidFill>
              </a:rPr>
              <a:t>Peatland </a:t>
            </a:r>
            <a:r>
              <a:rPr lang="en-GB" sz="3200" b="1" dirty="0" smtClean="0">
                <a:solidFill>
                  <a:schemeClr val="bg1"/>
                </a:solidFill>
              </a:rPr>
              <a:t>restoration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47279" y="5757705"/>
            <a:ext cx="1185705" cy="984739"/>
            <a:chOff x="0" y="5777802"/>
            <a:chExt cx="1185705" cy="984739"/>
          </a:xfrm>
        </p:grpSpPr>
        <p:sp>
          <p:nvSpPr>
            <p:cNvPr id="2" name="Rectangle 1"/>
            <p:cNvSpPr/>
            <p:nvPr/>
          </p:nvSpPr>
          <p:spPr>
            <a:xfrm>
              <a:off x="0" y="5777802"/>
              <a:ext cx="1185705" cy="984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74" name="Picture 2" descr="https://www.nature.scot/sites/default/files/2018-08/Peatland%20Action%20-%20logo%20-%20RGB%20no%20strapline%20JPG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67" y="5848140"/>
              <a:ext cx="990547" cy="85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73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1968" y="-286832"/>
            <a:ext cx="7425732" cy="79993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958295" y="5873261"/>
            <a:ext cx="1185705" cy="984739"/>
            <a:chOff x="0" y="5777802"/>
            <a:chExt cx="1185705" cy="984739"/>
          </a:xfrm>
        </p:grpSpPr>
        <p:sp>
          <p:nvSpPr>
            <p:cNvPr id="5" name="Rectangle 4"/>
            <p:cNvSpPr/>
            <p:nvPr/>
          </p:nvSpPr>
          <p:spPr>
            <a:xfrm>
              <a:off x="0" y="5777802"/>
              <a:ext cx="1185705" cy="984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https://www.nature.scot/sites/default/files/2018-08/Peatland%20Action%20-%20logo%20-%20RGB%20no%20strapline%20JPG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67" y="5848140"/>
              <a:ext cx="990547" cy="85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63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41426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1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93" y="982272"/>
            <a:ext cx="3901406" cy="307776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GB" sz="2400" b="1" dirty="0" smtClean="0">
                <a:solidFill>
                  <a:schemeClr val="bg1"/>
                </a:solidFill>
              </a:rPr>
              <a:t>Objective</a:t>
            </a:r>
          </a:p>
          <a:p>
            <a:pPr fontAlgn="b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Landscape-scale collaboration to deliver public benefits alongside private interests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Woodland &amp; scrub expansion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Peatland restoration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Landscape enhancement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Conservation of raptors &amp; other priority species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93" y="134469"/>
            <a:ext cx="6712701" cy="59368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Cairngorms Moorland Partnership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41426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1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93" y="1011453"/>
            <a:ext cx="3843039" cy="292387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GB" sz="2400" b="1" dirty="0" smtClean="0">
                <a:solidFill>
                  <a:schemeClr val="bg1"/>
                </a:solidFill>
              </a:rPr>
              <a:t>Current projects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Wader productivity monitoring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Mountain hare monitoring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Raptor audit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Mapping </a:t>
            </a:r>
            <a:r>
              <a:rPr lang="en-GB" sz="2000" b="1" dirty="0" err="1" smtClean="0">
                <a:solidFill>
                  <a:schemeClr val="bg1"/>
                </a:solidFill>
              </a:rPr>
              <a:t>muirburn</a:t>
            </a:r>
            <a:r>
              <a:rPr lang="en-GB" sz="2000" b="1" dirty="0" smtClean="0">
                <a:solidFill>
                  <a:schemeClr val="bg1"/>
                </a:solidFill>
              </a:rPr>
              <a:t> areas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Identifying woodland creation opportunities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Peatland </a:t>
            </a:r>
            <a:r>
              <a:rPr lang="en-GB" sz="2000" b="1" dirty="0" smtClean="0">
                <a:solidFill>
                  <a:schemeClr val="bg1"/>
                </a:solidFill>
              </a:rPr>
              <a:t>restoration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Public interpretation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93" y="134469"/>
            <a:ext cx="6712701" cy="59368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Cairngorms Moorland Partnership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73875" y="376110"/>
            <a:ext cx="340708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Wader monitoring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9182100" cy="687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7333" y="197491"/>
            <a:ext cx="398444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Wader productivity monitoring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" y="6015039"/>
            <a:ext cx="1510935" cy="7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986" y="836037"/>
            <a:ext cx="311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</a:t>
            </a:r>
            <a:r>
              <a:rPr lang="en-GB" sz="2000" dirty="0" smtClean="0"/>
              <a:t>ader nests monitored </a:t>
            </a:r>
            <a:r>
              <a:rPr lang="en-GB" sz="2000" dirty="0"/>
              <a:t>with temperature loggers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7315" y="2590368"/>
            <a:ext cx="4595990" cy="2585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998" y="3923767"/>
            <a:ext cx="4755796" cy="22381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00424" y="1209030"/>
            <a:ext cx="4895491" cy="2549997"/>
            <a:chOff x="6827963" y="966800"/>
            <a:chExt cx="4895491" cy="25499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7963" y="1197516"/>
              <a:ext cx="4788370" cy="23192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340862" y="966800"/>
              <a:ext cx="2382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Incubation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65394" y="2316104"/>
              <a:ext cx="101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Hatching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0894276" y="1837082"/>
              <a:ext cx="216159" cy="4790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271221" y="4032058"/>
            <a:ext cx="238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Incubation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6283" y="4032058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Predation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434885" y="4340322"/>
            <a:ext cx="333602" cy="281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56" y="42864"/>
            <a:ext cx="1510935" cy="7176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9460" y="51808"/>
            <a:ext cx="543178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Wader productivity monitoring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8819" y="5170597"/>
            <a:ext cx="1538476" cy="1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70" y="936372"/>
            <a:ext cx="7201989" cy="5401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270" y="228486"/>
            <a:ext cx="316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Some </a:t>
            </a:r>
            <a:r>
              <a:rPr lang="en-GB" sz="2000" dirty="0" smtClean="0"/>
              <a:t>nests also monitored with </a:t>
            </a:r>
            <a:r>
              <a:rPr lang="en-GB" sz="2000" dirty="0"/>
              <a:t>wildlife </a:t>
            </a:r>
            <a:r>
              <a:rPr lang="en-GB" sz="2000" dirty="0" smtClean="0"/>
              <a:t>cameras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464" y="46912"/>
            <a:ext cx="1510935" cy="7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89" y="1195225"/>
            <a:ext cx="6660000" cy="4995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56" y="42864"/>
            <a:ext cx="1510935" cy="7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13" y="962636"/>
            <a:ext cx="7183773" cy="5387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56" y="42864"/>
            <a:ext cx="1510935" cy="7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2402</TotalTime>
  <Words>440</Words>
  <Application>Microsoft Office PowerPoint</Application>
  <PresentationFormat>On-screen Show (4:3)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Geneva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Milner</dc:creator>
  <cp:lastModifiedBy>Will Boyd Wallis</cp:lastModifiedBy>
  <cp:revision>71</cp:revision>
  <dcterms:created xsi:type="dcterms:W3CDTF">2019-04-26T09:07:28Z</dcterms:created>
  <dcterms:modified xsi:type="dcterms:W3CDTF">2020-02-05T16:13:20Z</dcterms:modified>
</cp:coreProperties>
</file>